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28"/>
  </p:notesMasterIdLst>
  <p:handoutMasterIdLst>
    <p:handoutMasterId r:id="rId29"/>
  </p:handoutMasterIdLst>
  <p:sldIdLst>
    <p:sldId id="670" r:id="rId4"/>
    <p:sldId id="1719" r:id="rId5"/>
    <p:sldId id="1670" r:id="rId6"/>
    <p:sldId id="3125" r:id="rId7"/>
    <p:sldId id="3128" r:id="rId8"/>
    <p:sldId id="1879" r:id="rId9"/>
    <p:sldId id="3141" r:id="rId10"/>
    <p:sldId id="3124" r:id="rId11"/>
    <p:sldId id="3129" r:id="rId12"/>
    <p:sldId id="1880" r:id="rId13"/>
    <p:sldId id="279" r:id="rId14"/>
    <p:sldId id="1881" r:id="rId15"/>
    <p:sldId id="3126" r:id="rId16"/>
    <p:sldId id="3130" r:id="rId17"/>
    <p:sldId id="1882" r:id="rId18"/>
    <p:sldId id="280" r:id="rId19"/>
    <p:sldId id="1896" r:id="rId20"/>
    <p:sldId id="3136" r:id="rId21"/>
    <p:sldId id="3138" r:id="rId22"/>
    <p:sldId id="3142" r:id="rId23"/>
    <p:sldId id="3143" r:id="rId24"/>
    <p:sldId id="3144" r:id="rId25"/>
    <p:sldId id="689" r:id="rId26"/>
    <p:sldId id="1884"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1879"/>
            <p14:sldId id="3141"/>
            <p14:sldId id="3124"/>
            <p14:sldId id="3129"/>
            <p14:sldId id="1880"/>
            <p14:sldId id="279"/>
            <p14:sldId id="1881"/>
            <p14:sldId id="3126"/>
            <p14:sldId id="3130"/>
            <p14:sldId id="1882"/>
            <p14:sldId id="280"/>
          </p14:sldIdLst>
        </p14:section>
        <p14:section name="Lab Content" id="{DED81072-52AB-4250-8920-201B3C5D2D2E}">
          <p14:sldIdLst>
            <p14:sldId id="1896"/>
            <p14:sldId id="3136"/>
            <p14:sldId id="3138"/>
            <p14:sldId id="3142"/>
            <p14:sldId id="3143"/>
            <p14:sldId id="3144"/>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61310" autoAdjust="0"/>
  </p:normalViewPr>
  <p:slideViewPr>
    <p:cSldViewPr snapToGrid="0">
      <p:cViewPr varScale="1">
        <p:scale>
          <a:sx n="88" d="100"/>
          <a:sy n="88" d="100"/>
        </p:scale>
        <p:origin x="72" y="33"/>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3" d="100"/>
          <a:sy n="83" d="100"/>
        </p:scale>
        <p:origin x="20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commentAuthors" Target="commentAuthor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8/26/2019 11:16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8/26/2019 10:42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10:42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40315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8/26/2019 10:42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9467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10:42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10:42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31418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10:42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16527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10:42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2912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8/26/2019 10:42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10:42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8/26/2019 10:42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10:42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8/26/2019 10:42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10:42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Engage the students by having them work along with you in this walkthrough procedure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8/26/2019 10:42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05150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8/26/2019 10:42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3193022"/>
              </p:ext>
            </p:extLst>
          </p:nvPr>
        </p:nvGraphicFramePr>
        <p:xfrm>
          <a:off x="457150" y="953215"/>
          <a:ext cx="11467932" cy="5445174"/>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ZA" sz="1200" b="0" dirty="0">
                          <a:solidFill>
                            <a:schemeClr val="tx1">
                              <a:lumMod val="85000"/>
                            </a:schemeClr>
                          </a:solidFill>
                        </a:rPr>
                        <a:t>Creating Bots</a:t>
                      </a:r>
                      <a:endParaRPr lang="en-US" sz="1200" b="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60 minutes.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Azure AI Engineers, Azure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Introduce the bot framework and services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bot design principles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how to create a basic bot</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Learn about the Bot Emulator</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understand what the bot services are and the bot framework</a:t>
                      </a:r>
                      <a:endParaRPr lang="en-US" sz="1200" baseline="0" dirty="0">
                        <a:solidFill>
                          <a:schemeClr val="tx1">
                            <a:lumMod val="85000"/>
                          </a:schemeClr>
                        </a:solidFill>
                        <a:cs typeface="Segoe UI" pitchFamily="34" charset="0"/>
                      </a:endParaRP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understand the supported environments</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understand bot interaction channels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marR="0" lvl="0"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baseline="0" dirty="0">
                          <a:solidFill>
                            <a:schemeClr val="tx1">
                              <a:lumMod val="85000"/>
                            </a:schemeClr>
                          </a:solidFill>
                          <a:cs typeface="Segoe UI" pitchFamily="34" charset="0"/>
                        </a:rPr>
                        <a:t>The student should understand good bot design principles</a:t>
                      </a:r>
                      <a:r>
                        <a:rPr lang="en-US" altLang="ja-JP" sz="1200" dirty="0">
                          <a:solidFill>
                            <a:schemeClr val="tx1">
                              <a:lumMod val="85000"/>
                            </a:schemeClr>
                          </a:solidFill>
                          <a:cs typeface="Segoe UI" pitchFamily="34" charset="0"/>
                        </a:rPr>
                        <a:t>.</a:t>
                      </a:r>
                    </a:p>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be able to determine when a bot is a good approach to a solution</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give examples of bot design considerations</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create a basic web chat bot</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students should be able to download, install, and use the Bot Emulator for bot testing</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course feedback, please use the MCT forums</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E810-AA8A-4C58-AD24-9A367E510FC3}"/>
              </a:ext>
            </a:extLst>
          </p:cNvPr>
          <p:cNvSpPr>
            <a:spLocks noGrp="1"/>
          </p:cNvSpPr>
          <p:nvPr>
            <p:ph type="title"/>
          </p:nvPr>
        </p:nvSpPr>
        <p:spPr/>
        <p:txBody>
          <a:bodyPr/>
          <a:lstStyle/>
          <a:p>
            <a:r>
              <a:rPr lang="en-US" dirty="0"/>
              <a:t>Bot Design Principles</a:t>
            </a:r>
          </a:p>
        </p:txBody>
      </p:sp>
      <p:sp>
        <p:nvSpPr>
          <p:cNvPr id="3" name="Text Placeholder 2">
            <a:extLst>
              <a:ext uri="{FF2B5EF4-FFF2-40B4-BE49-F238E27FC236}">
                <a16:creationId xmlns:a16="http://schemas.microsoft.com/office/drawing/2014/main" id="{F73DD13F-85E0-46E2-AA15-3B66A4C0A2E3}"/>
              </a:ext>
            </a:extLst>
          </p:cNvPr>
          <p:cNvSpPr>
            <a:spLocks noGrp="1"/>
          </p:cNvSpPr>
          <p:nvPr>
            <p:ph type="body" sz="quarter" idx="10"/>
          </p:nvPr>
        </p:nvSpPr>
        <p:spPr>
          <a:xfrm>
            <a:off x="594474" y="1445771"/>
            <a:ext cx="11018520" cy="4358116"/>
          </a:xfrm>
        </p:spPr>
        <p:txBody>
          <a:bodyPr/>
          <a:lstStyle/>
          <a:p>
            <a:r>
              <a:rPr lang="en-US" dirty="0"/>
              <a:t>Factors that influence success:</a:t>
            </a:r>
          </a:p>
          <a:p>
            <a:pPr lvl="1"/>
            <a:r>
              <a:rPr lang="en-US" dirty="0"/>
              <a:t>Does the bot easily solve the user’s problem with the minimum number of steps?</a:t>
            </a:r>
          </a:p>
          <a:p>
            <a:pPr lvl="1"/>
            <a:r>
              <a:rPr lang="en-US" dirty="0"/>
              <a:t>Does the bot solve the user’s problem better/easier/faster than any of the alternative experiences?</a:t>
            </a:r>
          </a:p>
          <a:p>
            <a:pPr lvl="1"/>
            <a:r>
              <a:rPr lang="en-US" dirty="0"/>
              <a:t>Does the bot run on the devices and platforms the user cares about?</a:t>
            </a:r>
          </a:p>
          <a:p>
            <a:pPr lvl="1"/>
            <a:r>
              <a:rPr lang="en-US" dirty="0"/>
              <a:t>Is the bot discoverable? Do the users naturally know what to do when using it?</a:t>
            </a:r>
          </a:p>
          <a:p>
            <a:endParaRPr lang="en-US" dirty="0"/>
          </a:p>
          <a:p>
            <a:r>
              <a:rPr lang="en-US" dirty="0"/>
              <a:t>Factors that do not guarantee success:</a:t>
            </a:r>
          </a:p>
          <a:p>
            <a:pPr lvl="1"/>
            <a:r>
              <a:rPr lang="en-US" dirty="0"/>
              <a:t>How ‘smart’ the bot is</a:t>
            </a:r>
          </a:p>
          <a:p>
            <a:pPr lvl="1"/>
            <a:r>
              <a:rPr lang="en-US" dirty="0"/>
              <a:t>Depth of natural language support</a:t>
            </a:r>
          </a:p>
          <a:p>
            <a:pPr lvl="1"/>
            <a:r>
              <a:rPr lang="en-US" dirty="0"/>
              <a:t>Voice enabled</a:t>
            </a:r>
          </a:p>
        </p:txBody>
      </p:sp>
    </p:spTree>
    <p:extLst>
      <p:ext uri="{BB962C8B-B14F-4D97-AF65-F5344CB8AC3E}">
        <p14:creationId xmlns:p14="http://schemas.microsoft.com/office/powerpoint/2010/main" val="9645117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408E1C-31C0-4883-955C-E14452BB2A10}"/>
              </a:ext>
            </a:extLst>
          </p:cNvPr>
          <p:cNvSpPr>
            <a:spLocks noGrp="1"/>
          </p:cNvSpPr>
          <p:nvPr>
            <p:ph type="title"/>
          </p:nvPr>
        </p:nvSpPr>
        <p:spPr/>
        <p:txBody>
          <a:bodyPr/>
          <a:lstStyle/>
          <a:p>
            <a:r>
              <a:rPr lang="en-US" dirty="0"/>
              <a:t>Development Environment</a:t>
            </a:r>
          </a:p>
        </p:txBody>
      </p:sp>
      <p:sp>
        <p:nvSpPr>
          <p:cNvPr id="2" name="TextBox 1">
            <a:extLst>
              <a:ext uri="{FF2B5EF4-FFF2-40B4-BE49-F238E27FC236}">
                <a16:creationId xmlns:a16="http://schemas.microsoft.com/office/drawing/2014/main" id="{B93F02CD-E53B-4FF3-A6BC-0C76FF9BDA58}"/>
              </a:ext>
            </a:extLst>
          </p:cNvPr>
          <p:cNvSpPr txBox="1"/>
          <p:nvPr/>
        </p:nvSpPr>
        <p:spPr>
          <a:xfrm>
            <a:off x="1143000" y="1759226"/>
            <a:ext cx="10058400" cy="3530967"/>
          </a:xfrm>
          <a:prstGeom prst="rect">
            <a:avLst/>
          </a:prstGeom>
          <a:noFill/>
        </p:spPr>
        <p:txBody>
          <a:bodyPr wrap="square" lIns="0" tIns="0" rIns="0" bIns="0" rtlCol="0">
            <a:spAutoFit/>
          </a:bodyPr>
          <a:lstStyle/>
          <a:p>
            <a:r>
              <a:rPr lang="en-US" dirty="0"/>
              <a:t>Using the SDK, you can build bots that take advantage of the following SDK features:</a:t>
            </a:r>
            <a:br>
              <a:rPr lang="en-US" dirty="0"/>
            </a:br>
            <a:endParaRPr lang="en-US" dirty="0"/>
          </a:p>
          <a:p>
            <a:pPr marL="285750" indent="-285750">
              <a:buFont typeface="Arial" panose="020B0604020202020204" pitchFamily="34" charset="0"/>
              <a:buChar char="•"/>
            </a:pPr>
            <a:r>
              <a:rPr lang="en-US" dirty="0"/>
              <a:t>Powerful dialog system with dialogs that are isolated and composable</a:t>
            </a:r>
          </a:p>
          <a:p>
            <a:pPr marL="285750" indent="-285750">
              <a:buFont typeface="Arial" panose="020B0604020202020204" pitchFamily="34" charset="0"/>
              <a:buChar char="•"/>
            </a:pPr>
            <a:r>
              <a:rPr lang="en-US" dirty="0"/>
              <a:t>Built-in prompts for simple things such as Yes/No, strings, numbers, and enumerations</a:t>
            </a:r>
          </a:p>
          <a:p>
            <a:pPr marL="285750" indent="-285750">
              <a:buFont typeface="Arial" panose="020B0604020202020204" pitchFamily="34" charset="0"/>
              <a:buChar char="•"/>
            </a:pPr>
            <a:r>
              <a:rPr lang="en-US" dirty="0"/>
              <a:t>Built-in dialogs that utilize powerful AI frameworks such as LUIS</a:t>
            </a:r>
          </a:p>
          <a:p>
            <a:pPr marL="285750" indent="-285750">
              <a:buFont typeface="Arial" panose="020B0604020202020204" pitchFamily="34" charset="0"/>
              <a:buChar char="•"/>
            </a:pPr>
            <a:r>
              <a:rPr lang="en-US" dirty="0" err="1"/>
              <a:t>FormFlow</a:t>
            </a:r>
            <a:r>
              <a:rPr lang="en-US" dirty="0"/>
              <a:t> for automatically generating a bot (from a C# class) that guides the user through the conversation, providing help, navigation, clarification, and confirmation as needed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Environments:</a:t>
            </a:r>
            <a:br>
              <a:rPr lang="en-US" dirty="0"/>
            </a:br>
            <a:endParaRPr lang="en-US" dirty="0"/>
          </a:p>
          <a:p>
            <a:pPr marL="285750" indent="-285750">
              <a:buFont typeface="Arial" panose="020B0604020202020204" pitchFamily="34" charset="0"/>
              <a:buChar char="•"/>
            </a:pPr>
            <a:r>
              <a:rPr lang="en-US" dirty="0"/>
              <a:t>Build using C# and the .NET Framework</a:t>
            </a:r>
          </a:p>
          <a:p>
            <a:pPr marL="285750" indent="-285750">
              <a:buFont typeface="Arial" panose="020B0604020202020204" pitchFamily="34" charset="0"/>
              <a:buChar char="•"/>
            </a:pPr>
            <a:r>
              <a:rPr lang="en-US" dirty="0"/>
              <a:t>Build using JavaScript and Bot Framework SDK for Node.js</a:t>
            </a:r>
          </a:p>
        </p:txBody>
      </p:sp>
    </p:spTree>
    <p:extLst>
      <p:ext uri="{BB962C8B-B14F-4D97-AF65-F5344CB8AC3E}">
        <p14:creationId xmlns:p14="http://schemas.microsoft.com/office/powerpoint/2010/main" val="21736281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F15F-875C-4226-9FE1-E6C0EB199DEA}"/>
              </a:ext>
            </a:extLst>
          </p:cNvPr>
          <p:cNvSpPr>
            <a:spLocks noGrp="1"/>
          </p:cNvSpPr>
          <p:nvPr>
            <p:ph type="title"/>
          </p:nvPr>
        </p:nvSpPr>
        <p:spPr>
          <a:xfrm>
            <a:off x="838365" y="3152001"/>
            <a:ext cx="10515269" cy="553998"/>
          </a:xfrm>
        </p:spPr>
        <p:txBody>
          <a:bodyPr/>
          <a:lstStyle/>
          <a:p>
            <a:r>
              <a:rPr lang="en-US" dirty="0"/>
              <a:t>Walkthrough – Create a Chat Bot in the Azure Portal</a:t>
            </a:r>
          </a:p>
        </p:txBody>
      </p:sp>
    </p:spTree>
    <p:extLst>
      <p:ext uri="{BB962C8B-B14F-4D97-AF65-F5344CB8AC3E}">
        <p14:creationId xmlns:p14="http://schemas.microsoft.com/office/powerpoint/2010/main" val="8404217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491941" y="2346103"/>
            <a:ext cx="6806834" cy="110799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a:rPr>
              <a:t>Lesson</a:t>
            </a:r>
            <a:r>
              <a:rPr kumimoji="0" lang="en-US" sz="3600" b="0" i="0" u="none" strike="noStrike" kern="1200" cap="none" spc="0" normalizeH="0" noProof="0" dirty="0">
                <a:ln>
                  <a:noFill/>
                </a:ln>
                <a:effectLst/>
                <a:uLnTx/>
                <a:uFillTx/>
                <a:latin typeface="Segoe UI Semibold"/>
              </a:rPr>
              <a:t> 03</a:t>
            </a:r>
          </a:p>
          <a:p>
            <a:pPr lvl="0">
              <a:defRPr/>
            </a:pPr>
            <a:r>
              <a:rPr lang="en-US" sz="3600" dirty="0">
                <a:solidFill>
                  <a:schemeClr val="accent1"/>
                </a:solidFill>
                <a:latin typeface="Segoe UI Semibold"/>
              </a:rPr>
              <a:t>Testing with the Bot Emulator</a:t>
            </a:r>
            <a:endParaRPr kumimoji="0" lang="en-US" sz="3600" b="0" i="0" u="none" strike="noStrike" kern="1200" cap="none" spc="0" normalizeH="0" baseline="0" noProof="0" dirty="0">
              <a:ln>
                <a:noFill/>
              </a:ln>
              <a:solidFill>
                <a:schemeClr val="accent1"/>
              </a:solidFill>
              <a:effectLst/>
              <a:uLnTx/>
              <a:uFillTx/>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3.54167E-6 3.33333E-6 L -3.541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947952"/>
          </a:xfrm>
        </p:spPr>
        <p:txBody>
          <a:bodyPr/>
          <a:lstStyle/>
          <a:p>
            <a:r>
              <a:rPr lang="en-US" dirty="0"/>
              <a:t>L01 – Understand the Bot Emulator</a:t>
            </a:r>
          </a:p>
          <a:p>
            <a:r>
              <a:rPr lang="en-US" dirty="0"/>
              <a:t>L02 – Explore Bot Emulator Connections</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01F00-901C-4409-9FAC-BEF432F9187E}"/>
              </a:ext>
            </a:extLst>
          </p:cNvPr>
          <p:cNvSpPr>
            <a:spLocks noGrp="1"/>
          </p:cNvSpPr>
          <p:nvPr>
            <p:ph type="title"/>
          </p:nvPr>
        </p:nvSpPr>
        <p:spPr>
          <a:xfrm>
            <a:off x="588263" y="457200"/>
            <a:ext cx="11018520" cy="553998"/>
          </a:xfrm>
        </p:spPr>
        <p:txBody>
          <a:bodyPr/>
          <a:lstStyle/>
          <a:p>
            <a:r>
              <a:rPr lang="en-US" dirty="0"/>
              <a:t>Introducing the Bot Emulator</a:t>
            </a:r>
          </a:p>
        </p:txBody>
      </p:sp>
      <p:sp>
        <p:nvSpPr>
          <p:cNvPr id="3" name="Text Placeholder 2">
            <a:extLst>
              <a:ext uri="{FF2B5EF4-FFF2-40B4-BE49-F238E27FC236}">
                <a16:creationId xmlns:a16="http://schemas.microsoft.com/office/drawing/2014/main" id="{4DCF19E1-C184-46BD-A8E2-45A0540F2A2E}"/>
              </a:ext>
            </a:extLst>
          </p:cNvPr>
          <p:cNvSpPr>
            <a:spLocks noGrp="1"/>
          </p:cNvSpPr>
          <p:nvPr>
            <p:ph type="body" sz="quarter" idx="10"/>
          </p:nvPr>
        </p:nvSpPr>
        <p:spPr>
          <a:xfrm>
            <a:off x="594474" y="1445771"/>
            <a:ext cx="11018520" cy="4395049"/>
          </a:xfrm>
        </p:spPr>
        <p:txBody>
          <a:bodyPr/>
          <a:lstStyle/>
          <a:p>
            <a:pPr marL="0" indent="0">
              <a:buNone/>
            </a:pPr>
            <a:r>
              <a:rPr lang="en-US" dirty="0"/>
              <a:t>The Bot Framework Emulator is a desktop application that allows bot developers to test and debug their bots, either locally or remotely. </a:t>
            </a:r>
          </a:p>
          <a:p>
            <a:pPr marL="0" indent="0">
              <a:buNone/>
            </a:pPr>
            <a:endParaRPr lang="en-US" dirty="0"/>
          </a:p>
          <a:p>
            <a:pPr marL="0" indent="0">
              <a:buNone/>
            </a:pPr>
            <a:r>
              <a:rPr lang="en-US" dirty="0"/>
              <a:t>The Bot Emulator is available for download for:</a:t>
            </a:r>
            <a:br>
              <a:rPr lang="en-US" dirty="0"/>
            </a:br>
            <a:endParaRPr lang="en-US" dirty="0"/>
          </a:p>
          <a:p>
            <a:r>
              <a:rPr lang="en-US" dirty="0"/>
              <a:t>Windows</a:t>
            </a:r>
          </a:p>
          <a:p>
            <a:r>
              <a:rPr lang="en-US" dirty="0"/>
              <a:t>Linux</a:t>
            </a:r>
          </a:p>
          <a:p>
            <a:r>
              <a:rPr lang="en-US" dirty="0"/>
              <a:t>Mac</a:t>
            </a:r>
          </a:p>
          <a:p>
            <a:pPr marL="0" indent="0">
              <a:buNone/>
            </a:pPr>
            <a:endParaRPr lang="en-US" dirty="0"/>
          </a:p>
        </p:txBody>
      </p:sp>
    </p:spTree>
    <p:extLst>
      <p:ext uri="{BB962C8B-B14F-4D97-AF65-F5344CB8AC3E}">
        <p14:creationId xmlns:p14="http://schemas.microsoft.com/office/powerpoint/2010/main" val="8406116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C5376B-082E-41F9-8F18-42176E247776}"/>
              </a:ext>
            </a:extLst>
          </p:cNvPr>
          <p:cNvSpPr>
            <a:spLocks noGrp="1"/>
          </p:cNvSpPr>
          <p:nvPr>
            <p:ph type="title"/>
          </p:nvPr>
        </p:nvSpPr>
        <p:spPr/>
        <p:txBody>
          <a:bodyPr/>
          <a:lstStyle/>
          <a:p>
            <a:r>
              <a:rPr lang="en-US" dirty="0"/>
              <a:t>Emulator Connections</a:t>
            </a:r>
          </a:p>
        </p:txBody>
      </p:sp>
      <p:pic>
        <p:nvPicPr>
          <p:cNvPr id="3" name="Picture 2">
            <a:extLst>
              <a:ext uri="{FF2B5EF4-FFF2-40B4-BE49-F238E27FC236}">
                <a16:creationId xmlns:a16="http://schemas.microsoft.com/office/drawing/2014/main" id="{43787EF1-08D8-49F2-9B1C-C43CA368692F}"/>
              </a:ext>
            </a:extLst>
          </p:cNvPr>
          <p:cNvPicPr>
            <a:picLocks noChangeAspect="1"/>
          </p:cNvPicPr>
          <p:nvPr/>
        </p:nvPicPr>
        <p:blipFill>
          <a:blip r:embed="rId3"/>
          <a:stretch>
            <a:fillRect/>
          </a:stretch>
        </p:blipFill>
        <p:spPr>
          <a:xfrm>
            <a:off x="506146" y="1329136"/>
            <a:ext cx="4927926" cy="3063960"/>
          </a:xfrm>
          <a:prstGeom prst="rect">
            <a:avLst/>
          </a:prstGeom>
        </p:spPr>
      </p:pic>
      <p:pic>
        <p:nvPicPr>
          <p:cNvPr id="6" name="Picture 5">
            <a:extLst>
              <a:ext uri="{FF2B5EF4-FFF2-40B4-BE49-F238E27FC236}">
                <a16:creationId xmlns:a16="http://schemas.microsoft.com/office/drawing/2014/main" id="{9D56B144-5140-4C10-B332-4135C70B0F3A}"/>
              </a:ext>
            </a:extLst>
          </p:cNvPr>
          <p:cNvPicPr>
            <a:picLocks noChangeAspect="1"/>
          </p:cNvPicPr>
          <p:nvPr/>
        </p:nvPicPr>
        <p:blipFill>
          <a:blip r:embed="rId4"/>
          <a:stretch>
            <a:fillRect/>
          </a:stretch>
        </p:blipFill>
        <p:spPr>
          <a:xfrm>
            <a:off x="5844209" y="1551897"/>
            <a:ext cx="5841645" cy="4848903"/>
          </a:xfrm>
          <a:prstGeom prst="rect">
            <a:avLst/>
          </a:prstGeom>
        </p:spPr>
      </p:pic>
    </p:spTree>
    <p:extLst>
      <p:ext uri="{BB962C8B-B14F-4D97-AF65-F5344CB8AC3E}">
        <p14:creationId xmlns:p14="http://schemas.microsoft.com/office/powerpoint/2010/main" val="18469095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a:t>Lab 3: </a:t>
            </a:r>
            <a:r>
              <a:rPr lang="en-US" dirty="0"/>
              <a:t>Basic Filter Bot</a:t>
            </a:r>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Objectives</a:t>
            </a:r>
          </a:p>
        </p:txBody>
      </p:sp>
      <p:sp>
        <p:nvSpPr>
          <p:cNvPr id="6" name="Text Placeholder 5"/>
          <p:cNvSpPr>
            <a:spLocks noGrp="1"/>
          </p:cNvSpPr>
          <p:nvPr>
            <p:ph type="body" sz="quarter" idx="10"/>
          </p:nvPr>
        </p:nvSpPr>
        <p:spPr>
          <a:xfrm>
            <a:off x="471466" y="1108734"/>
            <a:ext cx="11018520" cy="2499146"/>
          </a:xfrm>
        </p:spPr>
        <p:txBody>
          <a:bodyPr/>
          <a:lstStyle/>
          <a:p>
            <a:r>
              <a:rPr lang="en-US" dirty="0"/>
              <a:t>Create a Basic Bot in the Azure Portal</a:t>
            </a:r>
            <a:endParaRPr lang="en-GB" dirty="0"/>
          </a:p>
          <a:p>
            <a:r>
              <a:rPr lang="en-US" dirty="0"/>
              <a:t>Download the Bot Source Code</a:t>
            </a:r>
          </a:p>
          <a:p>
            <a:r>
              <a:rPr lang="en-US" dirty="0"/>
              <a:t>Modify the Bot Code</a:t>
            </a:r>
          </a:p>
          <a:p>
            <a:r>
              <a:rPr lang="en-US" dirty="0"/>
              <a:t>Test with the Bot Emulator</a:t>
            </a:r>
          </a:p>
          <a:p>
            <a:r>
              <a:rPr lang="en-US" dirty="0"/>
              <a:t>Manage State by Logging Conversations</a:t>
            </a:r>
            <a:endParaRPr lang="en-GB" dirty="0"/>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5392245"/>
          </a:xfrm>
        </p:spPr>
        <p:txBody>
          <a:bodyPr/>
          <a:lstStyle/>
          <a:p>
            <a:r>
              <a:rPr lang="en-US" sz="2400" dirty="0"/>
              <a:t>In this lab, we will be setting up an intelligent bot from end-to-end that can respond to a user's chat window text prompt. We will be building on what we have already learned about building bots within Azure, but adding in a layer of custom logic to give our bot more bespoke functionality.</a:t>
            </a:r>
          </a:p>
          <a:p>
            <a:r>
              <a:rPr lang="en-US" sz="2400" dirty="0"/>
              <a:t>This bot will be built in the Microsoft Bot Framework. We will evoke the architecture that enables the bot interface to receive and respond with textual messages, and we will build logic that enables our bot to respond to inquiries containing specific text.</a:t>
            </a:r>
          </a:p>
          <a:p>
            <a:r>
              <a:rPr lang="en-US" sz="2400" dirty="0"/>
              <a:t>We will also be testing our bot in the Bot Emulator, and addressing the middleware that enables us to perform specialized tasks on the message that the bot receives from the user.</a:t>
            </a:r>
          </a:p>
          <a:p>
            <a:r>
              <a:rPr lang="en-US" sz="2400" dirty="0"/>
              <a:t>We will evoke some concepts pertaining to Azure Search, and Microsoft's Language Understanding Intelligent Service (LUIS), but will not implement them in this lab.</a:t>
            </a:r>
          </a:p>
        </p:txBody>
      </p:sp>
    </p:spTree>
    <p:extLst>
      <p:ext uri="{BB962C8B-B14F-4D97-AF65-F5344CB8AC3E}">
        <p14:creationId xmlns:p14="http://schemas.microsoft.com/office/powerpoint/2010/main" val="3384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36220"/>
            <a:ext cx="4167887" cy="2215991"/>
          </a:xfrm>
        </p:spPr>
        <p:txBody>
          <a:bodyPr/>
          <a:lstStyle/>
          <a:p>
            <a:r>
              <a:rPr lang="en-US"/>
              <a:t>AI-100T01A</a:t>
            </a:r>
            <a:br>
              <a:rPr lang="en-US"/>
            </a:br>
            <a:br>
              <a:rPr lang="en-US"/>
            </a:br>
            <a:r>
              <a:rPr lang="en-US"/>
              <a:t>Module 02:</a:t>
            </a:r>
            <a:br>
              <a:rPr lang="en-US"/>
            </a:br>
            <a:r>
              <a:rPr lang="en-US"/>
              <a:t>Creating Bots</a:t>
            </a:r>
            <a:endParaRPr lang="en-US" dirty="0"/>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4: Log Chat</a:t>
            </a:r>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0219376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Objectives</a:t>
            </a:r>
          </a:p>
        </p:txBody>
      </p:sp>
      <p:sp>
        <p:nvSpPr>
          <p:cNvPr id="6" name="Text Placeholder 5"/>
          <p:cNvSpPr>
            <a:spLocks noGrp="1"/>
          </p:cNvSpPr>
          <p:nvPr>
            <p:ph type="body" sz="quarter" idx="10"/>
          </p:nvPr>
        </p:nvSpPr>
        <p:spPr>
          <a:xfrm>
            <a:off x="471466" y="1108734"/>
            <a:ext cx="11018520" cy="1378839"/>
          </a:xfrm>
        </p:spPr>
        <p:txBody>
          <a:bodyPr/>
          <a:lstStyle/>
          <a:p>
            <a:r>
              <a:rPr lang="en-US" dirty="0"/>
              <a:t>Understand how to intercept and log message activities between bots and users</a:t>
            </a:r>
          </a:p>
          <a:p>
            <a:r>
              <a:rPr lang="en-US" dirty="0"/>
              <a:t>Log utterances to file storage</a:t>
            </a:r>
          </a:p>
        </p:txBody>
      </p:sp>
    </p:spTree>
    <p:extLst>
      <p:ext uri="{BB962C8B-B14F-4D97-AF65-F5344CB8AC3E}">
        <p14:creationId xmlns:p14="http://schemas.microsoft.com/office/powerpoint/2010/main" val="10151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4358116"/>
          </a:xfrm>
        </p:spPr>
        <p:txBody>
          <a:bodyPr/>
          <a:lstStyle/>
          <a:p>
            <a:pPr marL="0" indent="0">
              <a:buNone/>
            </a:pPr>
            <a:r>
              <a:rPr lang="en-US" dirty="0"/>
              <a:t>Now, we wish to log bot chats to enable our customer service team to follow up to inquiries, determine if the bot is performing in the expected manner, and to analyze customer data. This hands-on lab guides you through enabling various logging scenarios for your bot solutions.</a:t>
            </a:r>
          </a:p>
          <a:p>
            <a:pPr marL="0" indent="0">
              <a:buNone/>
            </a:pPr>
            <a:r>
              <a:rPr lang="en-US" dirty="0"/>
              <a:t>In the advanced analytics space, there are plenty of uses for storing log conversations. Having a corpus of chat conversations can allow developers to:</a:t>
            </a:r>
          </a:p>
          <a:p>
            <a:pPr lvl="1"/>
            <a:r>
              <a:rPr lang="en-US" dirty="0"/>
              <a:t>Build question and answer engines specific to a domain.</a:t>
            </a:r>
          </a:p>
          <a:p>
            <a:pPr lvl="1"/>
            <a:r>
              <a:rPr lang="en-US" dirty="0"/>
              <a:t>Determine if a bot is responding in the expected manner.</a:t>
            </a:r>
          </a:p>
          <a:p>
            <a:pPr lvl="1"/>
            <a:r>
              <a:rPr lang="en-US" dirty="0"/>
              <a:t>Perform analysis on specific topics or products to identify trends.</a:t>
            </a:r>
          </a:p>
        </p:txBody>
      </p:sp>
    </p:spTree>
    <p:extLst>
      <p:ext uri="{BB962C8B-B14F-4D97-AF65-F5344CB8AC3E}">
        <p14:creationId xmlns:p14="http://schemas.microsoft.com/office/powerpoint/2010/main" val="161817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pPr marL="9006" marR="0" lvl="1" indent="0" algn="l" defTabSz="89600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After the course, consider researching the Bot Framework documentation around the different channels that are supported for communication with the user.</a:t>
            </a:r>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Microsoft Bot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800" dirty="0">
                <a:solidFill>
                  <a:prstClr val="white"/>
                </a:solidFill>
                <a:latin typeface="Segoe UI"/>
              </a:rPr>
              <a:t>Using the Bot Emulator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How to create a simple Bot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800" dirty="0">
                <a:solidFill>
                  <a:prstClr val="white"/>
                </a:solidFill>
                <a:latin typeface="Segoe UI"/>
              </a:rPr>
              <a:t>How to Modify the Bot sample code</a:t>
            </a:r>
            <a:endParaRPr kumimoji="0" lang="en-ZA"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982081"/>
          </a:xfrm>
        </p:spPr>
        <p:txBody>
          <a:bodyPr/>
          <a:lstStyle/>
          <a:p>
            <a:r>
              <a:rPr lang="en-US" dirty="0"/>
              <a:t>Overview of the Bot Service</a:t>
            </a:r>
          </a:p>
          <a:p>
            <a:r>
              <a:rPr lang="en-US" dirty="0"/>
              <a:t>Creating a Basic Chat Bot</a:t>
            </a:r>
          </a:p>
          <a:p>
            <a:r>
              <a:rPr lang="en-US" dirty="0"/>
              <a:t>Testing with the Bot Emulator</a:t>
            </a:r>
          </a:p>
          <a:p>
            <a:r>
              <a:rPr lang="en-US" dirty="0"/>
              <a:t>Lab: </a:t>
            </a:r>
            <a:r>
              <a:rPr lang="en-US"/>
              <a:t>Basic Filter Bot</a:t>
            </a:r>
            <a:endParaRPr lang="en-US" dirty="0"/>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723707" cy="123110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01</a:t>
            </a:r>
          </a:p>
          <a:p>
            <a:pPr lvl="0">
              <a:defRPr/>
            </a:pPr>
            <a:r>
              <a:rPr lang="en-US" sz="4000" dirty="0">
                <a:solidFill>
                  <a:schemeClr val="accent1"/>
                </a:solidFill>
                <a:latin typeface="Segoe UI Semibold"/>
              </a:rPr>
              <a:t>Introducing the Bot Service</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4.79167E-6 -3.7037E-7 L 4.79167E-6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1982081"/>
          </a:xfrm>
        </p:spPr>
        <p:txBody>
          <a:bodyPr/>
          <a:lstStyle/>
          <a:p>
            <a:r>
              <a:rPr lang="en-US" dirty="0"/>
              <a:t>L01 – Introduce the Bot Service</a:t>
            </a:r>
          </a:p>
          <a:p>
            <a:r>
              <a:rPr lang="en-US" dirty="0"/>
              <a:t>L02 – Introduce the Bot Framework</a:t>
            </a:r>
          </a:p>
          <a:p>
            <a:r>
              <a:rPr lang="en-US" dirty="0"/>
              <a:t>L03 – Introduce Bot Channels</a:t>
            </a:r>
          </a:p>
          <a:p>
            <a:endParaRPr lang="en-US" dirty="0"/>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7F35A-DD70-4B8F-9574-BA4052FE9272}"/>
              </a:ext>
            </a:extLst>
          </p:cNvPr>
          <p:cNvSpPr>
            <a:spLocks noGrp="1"/>
          </p:cNvSpPr>
          <p:nvPr>
            <p:ph type="title"/>
          </p:nvPr>
        </p:nvSpPr>
        <p:spPr/>
        <p:txBody>
          <a:bodyPr/>
          <a:lstStyle/>
          <a:p>
            <a:r>
              <a:rPr lang="en-US" dirty="0"/>
              <a:t>Introduction to the Bot Service and Framework</a:t>
            </a:r>
          </a:p>
        </p:txBody>
      </p:sp>
      <p:pic>
        <p:nvPicPr>
          <p:cNvPr id="7" name="Picture 6">
            <a:extLst>
              <a:ext uri="{FF2B5EF4-FFF2-40B4-BE49-F238E27FC236}">
                <a16:creationId xmlns:a16="http://schemas.microsoft.com/office/drawing/2014/main" id="{29655B16-521C-47F5-AF23-13A7926A9C08}"/>
              </a:ext>
            </a:extLst>
          </p:cNvPr>
          <p:cNvPicPr>
            <a:picLocks noChangeAspect="1"/>
          </p:cNvPicPr>
          <p:nvPr/>
        </p:nvPicPr>
        <p:blipFill>
          <a:blip r:embed="rId2"/>
          <a:stretch>
            <a:fillRect/>
          </a:stretch>
        </p:blipFill>
        <p:spPr>
          <a:xfrm>
            <a:off x="1432588" y="4025694"/>
            <a:ext cx="9326822" cy="1688962"/>
          </a:xfrm>
          <a:prstGeom prst="rect">
            <a:avLst/>
          </a:prstGeom>
        </p:spPr>
      </p:pic>
      <p:pic>
        <p:nvPicPr>
          <p:cNvPr id="8" name="Picture 7">
            <a:extLst>
              <a:ext uri="{FF2B5EF4-FFF2-40B4-BE49-F238E27FC236}">
                <a16:creationId xmlns:a16="http://schemas.microsoft.com/office/drawing/2014/main" id="{D1EF5AFE-5EB4-4E02-9346-4EADF9ABD332}"/>
              </a:ext>
            </a:extLst>
          </p:cNvPr>
          <p:cNvPicPr>
            <a:picLocks noChangeAspect="1"/>
          </p:cNvPicPr>
          <p:nvPr/>
        </p:nvPicPr>
        <p:blipFill>
          <a:blip r:embed="rId3"/>
          <a:stretch>
            <a:fillRect/>
          </a:stretch>
        </p:blipFill>
        <p:spPr>
          <a:xfrm>
            <a:off x="4473716" y="1144242"/>
            <a:ext cx="3244565" cy="2284758"/>
          </a:xfrm>
          <a:prstGeom prst="rect">
            <a:avLst/>
          </a:prstGeom>
        </p:spPr>
      </p:pic>
      <p:sp>
        <p:nvSpPr>
          <p:cNvPr id="9" name="TextBox 8">
            <a:extLst>
              <a:ext uri="{FF2B5EF4-FFF2-40B4-BE49-F238E27FC236}">
                <a16:creationId xmlns:a16="http://schemas.microsoft.com/office/drawing/2014/main" id="{33FEF93F-3EFF-4454-9DD7-50B896A948D5}"/>
              </a:ext>
            </a:extLst>
          </p:cNvPr>
          <p:cNvSpPr txBox="1"/>
          <p:nvPr/>
        </p:nvSpPr>
        <p:spPr>
          <a:xfrm>
            <a:off x="5112700" y="5859632"/>
            <a:ext cx="1966595" cy="307777"/>
          </a:xfrm>
          <a:prstGeom prst="rect">
            <a:avLst/>
          </a:prstGeom>
          <a:noFill/>
        </p:spPr>
        <p:txBody>
          <a:bodyPr wrap="square" lIns="0" tIns="0" rIns="0" bIns="0" rtlCol="0">
            <a:spAutoFit/>
          </a:bodyPr>
          <a:lstStyle/>
          <a:p>
            <a:pPr algn="l"/>
            <a:r>
              <a:rPr lang="en-US" sz="2000" dirty="0">
                <a:solidFill>
                  <a:srgbClr val="0078D4"/>
                </a:solidFill>
              </a:rPr>
              <a:t>Bot Dev Lifecycle</a:t>
            </a:r>
          </a:p>
        </p:txBody>
      </p:sp>
    </p:spTree>
    <p:extLst>
      <p:ext uri="{BB962C8B-B14F-4D97-AF65-F5344CB8AC3E}">
        <p14:creationId xmlns:p14="http://schemas.microsoft.com/office/powerpoint/2010/main" val="38760801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E810-AA8A-4C58-AD24-9A367E510FC3}"/>
              </a:ext>
            </a:extLst>
          </p:cNvPr>
          <p:cNvSpPr>
            <a:spLocks noGrp="1"/>
          </p:cNvSpPr>
          <p:nvPr>
            <p:ph type="title"/>
          </p:nvPr>
        </p:nvSpPr>
        <p:spPr/>
        <p:txBody>
          <a:bodyPr/>
          <a:lstStyle/>
          <a:p>
            <a:r>
              <a:rPr lang="en-US" dirty="0"/>
              <a:t>The Azure Bot Service</a:t>
            </a:r>
          </a:p>
        </p:txBody>
      </p:sp>
      <p:sp>
        <p:nvSpPr>
          <p:cNvPr id="3" name="Text Placeholder 2">
            <a:extLst>
              <a:ext uri="{FF2B5EF4-FFF2-40B4-BE49-F238E27FC236}">
                <a16:creationId xmlns:a16="http://schemas.microsoft.com/office/drawing/2014/main" id="{F73DD13F-85E0-46E2-AA15-3B66A4C0A2E3}"/>
              </a:ext>
            </a:extLst>
          </p:cNvPr>
          <p:cNvSpPr>
            <a:spLocks noGrp="1"/>
          </p:cNvSpPr>
          <p:nvPr>
            <p:ph type="body" sz="quarter" idx="10"/>
          </p:nvPr>
        </p:nvSpPr>
        <p:spPr>
          <a:xfrm>
            <a:off x="594474" y="1445771"/>
            <a:ext cx="11018520" cy="4789003"/>
          </a:xfrm>
        </p:spPr>
        <p:txBody>
          <a:bodyPr/>
          <a:lstStyle/>
          <a:p>
            <a:r>
              <a:rPr lang="en-US" dirty="0"/>
              <a:t>Use Bot Builder SDK or Azure Bot Service to create your bot</a:t>
            </a:r>
          </a:p>
          <a:p>
            <a:r>
              <a:rPr lang="en-US" dirty="0"/>
              <a:t>Publish it as a web service</a:t>
            </a:r>
          </a:p>
          <a:p>
            <a:r>
              <a:rPr lang="en-US" dirty="0"/>
              <a:t>Connect channels</a:t>
            </a:r>
          </a:p>
          <a:p>
            <a:pPr lvl="1"/>
            <a:r>
              <a:rPr lang="en-US" dirty="0"/>
              <a:t>Email</a:t>
            </a:r>
          </a:p>
          <a:p>
            <a:pPr lvl="1"/>
            <a:r>
              <a:rPr lang="en-US" dirty="0"/>
              <a:t>Skype</a:t>
            </a:r>
          </a:p>
          <a:p>
            <a:pPr lvl="1"/>
            <a:r>
              <a:rPr lang="en-US" dirty="0"/>
              <a:t>Facebook</a:t>
            </a:r>
          </a:p>
          <a:p>
            <a:pPr lvl="1"/>
            <a:r>
              <a:rPr lang="en-US" dirty="0"/>
              <a:t>Messenger</a:t>
            </a:r>
          </a:p>
          <a:p>
            <a:pPr lvl="1"/>
            <a:r>
              <a:rPr lang="en-US" dirty="0"/>
              <a:t>Slack</a:t>
            </a:r>
          </a:p>
          <a:p>
            <a:pPr lvl="1"/>
            <a:r>
              <a:rPr lang="en-US" dirty="0"/>
              <a:t>Microsoft Teams</a:t>
            </a:r>
          </a:p>
          <a:p>
            <a:pPr lvl="1"/>
            <a:r>
              <a:rPr lang="en-US" dirty="0"/>
              <a:t>Cortana</a:t>
            </a:r>
          </a:p>
          <a:p>
            <a:pPr lvl="1"/>
            <a:r>
              <a:rPr lang="en-US" dirty="0"/>
              <a:t>Text/SMS</a:t>
            </a:r>
          </a:p>
          <a:p>
            <a:pPr lvl="1"/>
            <a:endParaRPr lang="en-US" dirty="0"/>
          </a:p>
        </p:txBody>
      </p:sp>
    </p:spTree>
    <p:extLst>
      <p:ext uri="{BB962C8B-B14F-4D97-AF65-F5344CB8AC3E}">
        <p14:creationId xmlns:p14="http://schemas.microsoft.com/office/powerpoint/2010/main" val="37547479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959740" cy="123110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pPr lvl="0">
              <a:defRPr/>
            </a:pPr>
            <a:r>
              <a:rPr lang="en-US" sz="4000" dirty="0">
                <a:solidFill>
                  <a:schemeClr val="accent1"/>
                </a:solidFill>
                <a:latin typeface="Segoe UI Semibold"/>
              </a:rPr>
              <a:t>Create a Basic Chat Bot</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8.33333E-7 -3.7037E-7 L -8.33333E-7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1465016"/>
          </a:xfrm>
        </p:spPr>
        <p:txBody>
          <a:bodyPr/>
          <a:lstStyle/>
          <a:p>
            <a:r>
              <a:rPr lang="en-US" dirty="0"/>
              <a:t>L01 – Understand Bot Design Principles</a:t>
            </a:r>
          </a:p>
          <a:p>
            <a:r>
              <a:rPr lang="en-US" dirty="0"/>
              <a:t>L02- Understand the Development Environment</a:t>
            </a:r>
          </a:p>
          <a:p>
            <a:r>
              <a:rPr lang="en-US" dirty="0"/>
              <a:t>L03 – Guided Walkthrough, Create a Basic Chat Bot</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4CF67355-5714-4411-871B-C2823B363F39}"/>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B6D1E397-E543-4F5F-B948-63CA40776D12}"/>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F02C4866-3D2A-4B6E-845B-BC829EF398D3}" vid="{59E83115-8029-4EF7-8249-90A7A07EF5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1292</Words>
  <Application>Microsoft Office PowerPoint</Application>
  <PresentationFormat>Widescreen</PresentationFormat>
  <Paragraphs>180</Paragraphs>
  <Slides>24</Slides>
  <Notes>16</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24</vt:i4>
      </vt:variant>
    </vt:vector>
  </HeadingPairs>
  <TitlesOfParts>
    <vt:vector size="34"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Presentation brief for MCT’s</vt:lpstr>
      <vt:lpstr>AI-100T01A  Module 02: Creating Bots</vt:lpstr>
      <vt:lpstr>Agenda</vt:lpstr>
      <vt:lpstr>PowerPoint Presentation</vt:lpstr>
      <vt:lpstr>Lesson Objectives</vt:lpstr>
      <vt:lpstr>Introduction to the Bot Service and Framework</vt:lpstr>
      <vt:lpstr>The Azure Bot Service</vt:lpstr>
      <vt:lpstr>PowerPoint Presentation</vt:lpstr>
      <vt:lpstr>Lesson Objectives</vt:lpstr>
      <vt:lpstr>Bot Design Principles</vt:lpstr>
      <vt:lpstr>Development Environment</vt:lpstr>
      <vt:lpstr>Walkthrough – Create a Chat Bot in the Azure Portal</vt:lpstr>
      <vt:lpstr>PowerPoint Presentation</vt:lpstr>
      <vt:lpstr>Lesson Objectives</vt:lpstr>
      <vt:lpstr>Introducing the Bot Emulator</vt:lpstr>
      <vt:lpstr>Emulator Connections</vt:lpstr>
      <vt:lpstr>Lab 3: Basic Filter Bot</vt:lpstr>
      <vt:lpstr>Lab Objectives</vt:lpstr>
      <vt:lpstr>Lab Scenario</vt:lpstr>
      <vt:lpstr>Lab 4: Log Chat</vt:lpstr>
      <vt:lpstr>Lab Objectives</vt:lpstr>
      <vt:lpstr>Lab Scenario</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2019-03-20T17:14:18Z</dcterms:created>
  <dcterms:modified xsi:type="dcterms:W3CDTF">2019-08-26T18:16:09Z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